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83" r:id="rId4"/>
    <p:sldId id="284" r:id="rId5"/>
    <p:sldId id="258" r:id="rId6"/>
    <p:sldId id="259" r:id="rId7"/>
    <p:sldId id="266" r:id="rId8"/>
    <p:sldId id="267" r:id="rId9"/>
    <p:sldId id="268" r:id="rId10"/>
    <p:sldId id="262" r:id="rId11"/>
    <p:sldId id="272" r:id="rId12"/>
    <p:sldId id="269" r:id="rId13"/>
    <p:sldId id="264" r:id="rId14"/>
    <p:sldId id="265" r:id="rId15"/>
    <p:sldId id="270" r:id="rId16"/>
    <p:sldId id="271" r:id="rId17"/>
    <p:sldId id="279" r:id="rId18"/>
    <p:sldId id="278" r:id="rId19"/>
    <p:sldId id="280" r:id="rId20"/>
    <p:sldId id="282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82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147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406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336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7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610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389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349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622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033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212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19FD5F1-87D7-4A20-9DAF-E33523804E26}" type="datetimeFigureOut">
              <a:rPr lang="sk-SK" smtClean="0"/>
              <a:t>29. 6. 2020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6B00A9-E641-462E-8A9B-F8470D46343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989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J%C3%BAlius_29.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251C94-7729-44EE-8A6C-DFF5615AA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6924" y="857675"/>
            <a:ext cx="4566230" cy="3437782"/>
          </a:xfrm>
        </p:spPr>
        <p:txBody>
          <a:bodyPr>
            <a:normAutofit/>
          </a:bodyPr>
          <a:lstStyle/>
          <a:p>
            <a:br>
              <a:rPr lang="hu-HU" sz="5000" b="1"/>
            </a:br>
            <a:br>
              <a:rPr lang="hu-HU" sz="5000" b="1"/>
            </a:br>
            <a:r>
              <a:rPr lang="hu-HU" sz="5000" b="1" i="1"/>
              <a:t>Gróf Lónyay Gábor</a:t>
            </a:r>
            <a:br>
              <a:rPr lang="hu-HU" sz="5000" b="1" i="1"/>
            </a:br>
            <a:r>
              <a:rPr lang="hu-HU" sz="5000" b="1" i="1"/>
              <a:t>kastélya</a:t>
            </a:r>
            <a:endParaRPr lang="sk-SK" sz="5000" b="1" i="1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2ABDC9-9A20-4CA1-96D6-66E36067F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6924" y="4356635"/>
            <a:ext cx="4535850" cy="1543422"/>
          </a:xfrm>
        </p:spPr>
        <p:txBody>
          <a:bodyPr>
            <a:normAutofit/>
          </a:bodyPr>
          <a:lstStyle/>
          <a:p>
            <a:endParaRPr lang="hu-HU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51C60C62-D3D6-486E-AFE2-6922D46C6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 b="8454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19EAF4-DAAB-4CDF-AAE4-DA4B2D2E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 dirty="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D5C8E3FB-8617-45B9-905B-B28DE28C1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8" b="-1"/>
          <a:stretch/>
        </p:blipFill>
        <p:spPr>
          <a:xfrm>
            <a:off x="872064" y="1029252"/>
            <a:ext cx="6045576" cy="4797515"/>
          </a:xfrm>
          <a:prstGeom prst="rect">
            <a:avLst/>
          </a:prstGeom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12CF2D2-2B13-4187-925B-0166ACFB3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sz="1600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dirty="0" err="1">
                <a:solidFill>
                  <a:schemeClr val="tx1"/>
                </a:solidFill>
              </a:rPr>
              <a:t>gróf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terjedelmes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könyvtárral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rendelkezett</a:t>
            </a:r>
            <a:r>
              <a:rPr lang="en-US" sz="2200" dirty="0">
                <a:solidFill>
                  <a:schemeClr val="tx1"/>
                </a:solidFill>
              </a:rPr>
              <a:t>. </a:t>
            </a:r>
            <a:r>
              <a:rPr lang="en-US" sz="2200" dirty="0" err="1">
                <a:solidFill>
                  <a:schemeClr val="tx1"/>
                </a:solidFill>
              </a:rPr>
              <a:t>Ebből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kifolyólag</a:t>
            </a:r>
            <a:r>
              <a:rPr lang="en-US" sz="2200" dirty="0">
                <a:solidFill>
                  <a:schemeClr val="tx1"/>
                </a:solidFill>
              </a:rPr>
              <a:t> a </a:t>
            </a:r>
            <a:r>
              <a:rPr lang="en-US" sz="2200" dirty="0" err="1">
                <a:solidFill>
                  <a:schemeClr val="tx1"/>
                </a:solidFill>
              </a:rPr>
              <a:t>kastélyban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nagyon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sok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vendég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köztük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sok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irodalmár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színész</a:t>
            </a:r>
            <a:r>
              <a:rPr lang="en-US" sz="2200" dirty="0">
                <a:solidFill>
                  <a:schemeClr val="tx1"/>
                </a:solidFill>
              </a:rPr>
              <a:t>, </a:t>
            </a:r>
            <a:r>
              <a:rPr lang="en-US" sz="2200" dirty="0" err="1">
                <a:solidFill>
                  <a:schemeClr val="tx1"/>
                </a:solidFill>
              </a:rPr>
              <a:t>politikus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és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tudós</a:t>
            </a:r>
            <a:r>
              <a:rPr lang="en-US" sz="2200" dirty="0">
                <a:solidFill>
                  <a:schemeClr val="tx1"/>
                </a:solidFill>
              </a:rPr>
              <a:t> is </a:t>
            </a:r>
            <a:r>
              <a:rPr lang="en-US" sz="2200" dirty="0" err="1">
                <a:solidFill>
                  <a:schemeClr val="tx1"/>
                </a:solidFill>
              </a:rPr>
              <a:t>megfordult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Könyveit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szívesen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kölcsönözte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nemcsak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nemesi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családoknak</a:t>
            </a:r>
            <a:r>
              <a:rPr lang="en-US" sz="2200" dirty="0">
                <a:solidFill>
                  <a:schemeClr val="tx1"/>
                </a:solidFill>
              </a:rPr>
              <a:t>, de </a:t>
            </a:r>
            <a:r>
              <a:rPr lang="en-US" sz="2200" dirty="0" err="1">
                <a:solidFill>
                  <a:schemeClr val="tx1"/>
                </a:solidFill>
              </a:rPr>
              <a:t>szolgálóinak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és</a:t>
            </a:r>
            <a:r>
              <a:rPr lang="en-US" sz="2200" dirty="0">
                <a:solidFill>
                  <a:schemeClr val="tx1"/>
                </a:solidFill>
              </a:rPr>
              <a:t> a </a:t>
            </a:r>
            <a:r>
              <a:rPr lang="en-US" sz="2200" dirty="0" err="1">
                <a:solidFill>
                  <a:schemeClr val="tx1"/>
                </a:solidFill>
              </a:rPr>
              <a:t>falu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lakosainak</a:t>
            </a:r>
            <a:r>
              <a:rPr lang="en-US" sz="2200" dirty="0">
                <a:solidFill>
                  <a:schemeClr val="tx1"/>
                </a:solidFill>
              </a:rPr>
              <a:t> is.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</a:rPr>
              <a:t>Felvilágosult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gondolkodása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révén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nagyban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hozzájárult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környezete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színvolanának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fejlődéséhez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240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C185A2-0295-41F8-99D2-B23173625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8194" name="Picture 2" descr="Nincs elérhető leírás.">
            <a:extLst>
              <a:ext uri="{FF2B5EF4-FFF2-40B4-BE49-F238E27FC236}">
                <a16:creationId xmlns:a16="http://schemas.microsoft.com/office/drawing/2014/main" id="{F6DB362D-BC02-480B-9FF2-18FC59FDCE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3984" y="857675"/>
            <a:ext cx="3649874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8F59A53-59ED-4B64-9979-AD99B37A2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Mivel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gróf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felvilág</a:t>
            </a:r>
            <a:r>
              <a:rPr lang="sk-SK" dirty="0">
                <a:solidFill>
                  <a:schemeClr val="tx1"/>
                </a:solidFill>
              </a:rPr>
              <a:t>osu</a:t>
            </a:r>
            <a:r>
              <a:rPr lang="en-US" dirty="0" err="1">
                <a:solidFill>
                  <a:schemeClr val="tx1"/>
                </a:solidFill>
              </a:rPr>
              <a:t>lt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gondolkodás</a:t>
            </a:r>
            <a:r>
              <a:rPr lang="sk-SK" dirty="0">
                <a:solidFill>
                  <a:schemeClr val="tx1"/>
                </a:solidFill>
              </a:rPr>
              <a:t>ú</a:t>
            </a:r>
            <a:r>
              <a:rPr lang="en-US" dirty="0">
                <a:solidFill>
                  <a:schemeClr val="tx1"/>
                </a:solidFill>
              </a:rPr>
              <a:t> ember volt, </a:t>
            </a:r>
            <a:r>
              <a:rPr lang="en-US" dirty="0" err="1">
                <a:solidFill>
                  <a:schemeClr val="tx1"/>
                </a:solidFill>
              </a:rPr>
              <a:t>szívén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viselte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falu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sorsát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így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oktatást</a:t>
            </a:r>
            <a:r>
              <a:rPr lang="en-US" dirty="0">
                <a:solidFill>
                  <a:schemeClr val="tx1"/>
                </a:solidFill>
              </a:rPr>
              <a:t> is. </a:t>
            </a:r>
          </a:p>
          <a:p>
            <a:r>
              <a:rPr lang="en-US" dirty="0">
                <a:solidFill>
                  <a:schemeClr val="tx1"/>
                </a:solidFill>
              </a:rPr>
              <a:t>1835-ben </a:t>
            </a:r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Gábor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tervei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alapján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új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iskolát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kezdtek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építeni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melyet</a:t>
            </a:r>
            <a:r>
              <a:rPr lang="en-US" dirty="0">
                <a:solidFill>
                  <a:schemeClr val="tx1"/>
                </a:solidFill>
              </a:rPr>
              <a:t> 1847-ben </a:t>
            </a:r>
            <a:r>
              <a:rPr lang="en-US" dirty="0" err="1">
                <a:solidFill>
                  <a:schemeClr val="tx1"/>
                </a:solidFill>
              </a:rPr>
              <a:t>fejeztek</a:t>
            </a:r>
            <a:r>
              <a:rPr lang="en-US" dirty="0">
                <a:solidFill>
                  <a:schemeClr val="tx1"/>
                </a:solidFill>
              </a:rPr>
              <a:t> be.</a:t>
            </a:r>
          </a:p>
          <a:p>
            <a:r>
              <a:rPr lang="en-US" dirty="0" err="1">
                <a:solidFill>
                  <a:schemeClr val="tx1"/>
                </a:solidFill>
              </a:rPr>
              <a:t>Sajnos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építkezésbe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közbeszólt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faluban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kitörő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pestisjárvány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50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72C899-62A0-41C9-96ED-94452C9C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5" name="Picture 2" descr="Pünkösdi istentisztelet Deregnyőről | Felvidék.ma">
            <a:extLst>
              <a:ext uri="{FF2B5EF4-FFF2-40B4-BE49-F238E27FC236}">
                <a16:creationId xmlns:a16="http://schemas.microsoft.com/office/drawing/2014/main" id="{33330A7D-FC0E-471C-B00C-BFF82BD07CF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r="26553" b="1"/>
          <a:stretch/>
        </p:blipFill>
        <p:spPr bwMode="auto">
          <a:xfrm>
            <a:off x="1699230" y="857675"/>
            <a:ext cx="2939382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F16960-27A3-4E3F-A899-E90163FF7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/>
            <a:r>
              <a:rPr lang="en-US" dirty="0" err="1">
                <a:solidFill>
                  <a:schemeClr val="tx1"/>
                </a:solidFill>
              </a:rPr>
              <a:t>Mivel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család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mélyen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református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vallású</a:t>
            </a:r>
            <a:r>
              <a:rPr lang="en-US" dirty="0">
                <a:solidFill>
                  <a:schemeClr val="tx1"/>
                </a:solidFill>
              </a:rPr>
              <a:t> volt, </a:t>
            </a:r>
            <a:r>
              <a:rPr lang="en-US" dirty="0" err="1">
                <a:solidFill>
                  <a:schemeClr val="tx1"/>
                </a:solidFill>
              </a:rPr>
              <a:t>így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nagyon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református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család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költözött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faluba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342900"/>
            <a:r>
              <a:rPr lang="en-US" dirty="0" err="1">
                <a:solidFill>
                  <a:schemeClr val="tx1"/>
                </a:solidFill>
              </a:rPr>
              <a:t>Gábor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édesapja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megkezdte</a:t>
            </a:r>
            <a:r>
              <a:rPr lang="en-US" dirty="0">
                <a:solidFill>
                  <a:schemeClr val="tx1"/>
                </a:solidFill>
              </a:rPr>
              <a:t> a ma is </a:t>
            </a:r>
            <a:r>
              <a:rPr lang="en-US" dirty="0" err="1">
                <a:solidFill>
                  <a:schemeClr val="tx1"/>
                </a:solidFill>
              </a:rPr>
              <a:t>álló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monumentális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klasszicista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stílusú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református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templom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építését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melyet</a:t>
            </a:r>
            <a:r>
              <a:rPr lang="en-US" dirty="0">
                <a:solidFill>
                  <a:schemeClr val="tx1"/>
                </a:solidFill>
              </a:rPr>
              <a:t> 1836-ban </a:t>
            </a:r>
            <a:r>
              <a:rPr lang="en-US" dirty="0" err="1">
                <a:solidFill>
                  <a:schemeClr val="tx1"/>
                </a:solidFill>
              </a:rPr>
              <a:t>fejeztek</a:t>
            </a:r>
            <a:r>
              <a:rPr lang="en-US" dirty="0">
                <a:solidFill>
                  <a:schemeClr val="tx1"/>
                </a:solidFill>
              </a:rPr>
              <a:t> be.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76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826E52-9919-498B-9D5C-07D8DF1A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6A45DBBD-7249-4A02-91F5-82A27591D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D875A16-093D-4DC8-B5F3-A1878211C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endParaRPr lang="sk-SK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sk-SK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A </a:t>
            </a:r>
            <a:r>
              <a:rPr lang="en-US" sz="2400" dirty="0" err="1">
                <a:solidFill>
                  <a:schemeClr val="tx1"/>
                </a:solidFill>
              </a:rPr>
              <a:t>kastély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körül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gyönyörű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parkot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alkítottak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melyben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különleges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növények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kaptak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helyet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2603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B78A93-D417-4DCA-94C6-29DD457E5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C8AE7F-274D-4B87-A4FD-A284948A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D859B5-6B91-4E36-B9D2-83739A581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8BA524A2-FF83-4776-9979-0EFAD0F91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" r="5" b="5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B058B24-7C7B-4D86-981F-02189F3FD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FEA694D2-DF8B-4F05-9B6A-C8420B055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3" r="13470" b="-3"/>
          <a:stretch/>
        </p:blipFill>
        <p:spPr>
          <a:xfrm>
            <a:off x="4992749" y="744837"/>
            <a:ext cx="2079068" cy="2344272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BE72BC-3C52-4263-A37C-94AF27CB0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5720" indent="0">
              <a:buNone/>
            </a:pPr>
            <a:endParaRPr lang="en-US" sz="1800" dirty="0"/>
          </a:p>
          <a:p>
            <a:r>
              <a:rPr lang="en-US" sz="2400" dirty="0">
                <a:solidFill>
                  <a:schemeClr val="tx1"/>
                </a:solidFill>
              </a:rPr>
              <a:t>1881-ben a </a:t>
            </a:r>
            <a:r>
              <a:rPr lang="en-US" sz="2400" dirty="0" err="1">
                <a:solidFill>
                  <a:schemeClr val="tx1"/>
                </a:solidFill>
              </a:rPr>
              <a:t>Lónyay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család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felépíttette</a:t>
            </a:r>
            <a:r>
              <a:rPr lang="en-US" sz="2400" dirty="0">
                <a:solidFill>
                  <a:schemeClr val="tx1"/>
                </a:solidFill>
              </a:rPr>
              <a:t> a </a:t>
            </a:r>
            <a:r>
              <a:rPr lang="en-US" sz="2400" dirty="0" err="1">
                <a:solidFill>
                  <a:schemeClr val="tx1"/>
                </a:solidFill>
              </a:rPr>
              <a:t>református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templom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mögött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található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családi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sírboltot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</a:rPr>
              <a:t>A </a:t>
            </a:r>
            <a:r>
              <a:rPr lang="en-US" sz="2400" dirty="0" err="1">
                <a:solidFill>
                  <a:schemeClr val="tx1"/>
                </a:solidFill>
              </a:rPr>
              <a:t>sírbolt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fölött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kialakítottak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egy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kisebb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katolikus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kápolnát</a:t>
            </a:r>
            <a:r>
              <a:rPr lang="en-US" sz="2400" dirty="0">
                <a:solidFill>
                  <a:schemeClr val="tx1"/>
                </a:solidFill>
              </a:rPr>
              <a:t> is a </a:t>
            </a:r>
            <a:r>
              <a:rPr lang="en-US" sz="2400" dirty="0" err="1">
                <a:solidFill>
                  <a:schemeClr val="tx1"/>
                </a:solidFill>
              </a:rPr>
              <a:t>család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katolikus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ága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részére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9796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DE8D87-1E8C-4D43-A941-12A999DB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8270E064-67A7-4760-A822-40A5D646D1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" r="5" b="46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F68D9FE-F36E-4E88-A594-DBBE1C9C2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69E1352-5C49-4928-B46B-ACC35E6B1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endParaRPr lang="en-US" sz="1800" dirty="0"/>
          </a:p>
          <a:p>
            <a:r>
              <a:rPr lang="en-US" dirty="0">
                <a:solidFill>
                  <a:schemeClr val="tx1"/>
                </a:solidFill>
              </a:rPr>
              <a:t>1830-ban a </a:t>
            </a:r>
            <a:r>
              <a:rPr lang="en-US" dirty="0" err="1">
                <a:solidFill>
                  <a:schemeClr val="tx1"/>
                </a:solidFill>
              </a:rPr>
              <a:t>gróf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visszavonult</a:t>
            </a:r>
            <a:r>
              <a:rPr lang="en-US" dirty="0">
                <a:solidFill>
                  <a:schemeClr val="tx1"/>
                </a:solidFill>
              </a:rPr>
              <a:t> , </a:t>
            </a:r>
            <a:r>
              <a:rPr lang="en-US" dirty="0" err="1">
                <a:solidFill>
                  <a:schemeClr val="tx1"/>
                </a:solidFill>
              </a:rPr>
              <a:t>hivatalától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megvált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Deregnyőn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gazdálkodott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3400 h</a:t>
            </a:r>
            <a:r>
              <a:rPr lang="sk-SK" dirty="0" err="1">
                <a:solidFill>
                  <a:schemeClr val="tx1"/>
                </a:solidFill>
              </a:rPr>
              <a:t>old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f</a:t>
            </a:r>
            <a:r>
              <a:rPr lang="hu-HU" dirty="0">
                <a:solidFill>
                  <a:schemeClr val="tx1"/>
                </a:solidFill>
              </a:rPr>
              <a:t>öld</a:t>
            </a:r>
            <a:r>
              <a:rPr lang="en-US" dirty="0" err="1">
                <a:solidFill>
                  <a:schemeClr val="tx1"/>
                </a:solidFill>
              </a:rPr>
              <a:t>területen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folyt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mezőgazdasági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munka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Az </a:t>
            </a:r>
            <a:r>
              <a:rPr lang="en-US" dirty="0" err="1">
                <a:solidFill>
                  <a:schemeClr val="tx1"/>
                </a:solidFill>
              </a:rPr>
              <a:t>akkori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korhoz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viszonyítva</a:t>
            </a:r>
            <a:r>
              <a:rPr lang="en-US" dirty="0">
                <a:solidFill>
                  <a:schemeClr val="tx1"/>
                </a:solidFill>
              </a:rPr>
              <a:t> modern </a:t>
            </a:r>
            <a:r>
              <a:rPr lang="en-US" dirty="0" err="1">
                <a:solidFill>
                  <a:schemeClr val="tx1"/>
                </a:solidFill>
              </a:rPr>
              <a:t>földművelést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folytattak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Kiterjedt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erdő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tartozott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birtokhoz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229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FD494-675D-436F-9B7E-5EC57295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A01022C8-2EF6-48F4-A8A5-884E1A922D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653EBF5-70CB-41D7-BB3C-BA24728938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>
                <a:solidFill>
                  <a:schemeClr val="tx1"/>
                </a:solidFill>
              </a:rPr>
              <a:t>A </a:t>
            </a:r>
            <a:r>
              <a:rPr lang="sk-SK" dirty="0" err="1">
                <a:solidFill>
                  <a:schemeClr val="tx1"/>
                </a:solidFill>
              </a:rPr>
              <a:t>birtokon</a:t>
            </a:r>
            <a:r>
              <a:rPr lang="sk-SK" dirty="0">
                <a:solidFill>
                  <a:schemeClr val="tx1"/>
                </a:solidFill>
              </a:rPr>
              <a:t> a f</a:t>
            </a:r>
            <a:r>
              <a:rPr lang="hu-HU" dirty="0" err="1">
                <a:solidFill>
                  <a:schemeClr val="tx1"/>
                </a:solidFill>
              </a:rPr>
              <a:t>öldművelés</a:t>
            </a:r>
            <a:r>
              <a:rPr lang="hu-HU" dirty="0">
                <a:solidFill>
                  <a:schemeClr val="tx1"/>
                </a:solidFill>
              </a:rPr>
              <a:t> mellett </a:t>
            </a:r>
            <a:r>
              <a:rPr lang="sk-SK" dirty="0" err="1">
                <a:solidFill>
                  <a:schemeClr val="tx1"/>
                </a:solidFill>
              </a:rPr>
              <a:t>állattenyésztéssel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is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foglakoztak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  <a:p>
            <a:r>
              <a:rPr lang="sk-SK" dirty="0">
                <a:solidFill>
                  <a:schemeClr val="tx1"/>
                </a:solidFill>
              </a:rPr>
              <a:t>F</a:t>
            </a:r>
            <a:r>
              <a:rPr lang="hu-HU" dirty="0" err="1">
                <a:solidFill>
                  <a:schemeClr val="tx1"/>
                </a:solidFill>
              </a:rPr>
              <a:t>őleg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szarvasmarhát</a:t>
            </a:r>
            <a:r>
              <a:rPr lang="sk-SK" dirty="0">
                <a:solidFill>
                  <a:schemeClr val="tx1"/>
                </a:solidFill>
              </a:rPr>
              <a:t>, </a:t>
            </a:r>
            <a:r>
              <a:rPr lang="sk-SK" dirty="0" err="1">
                <a:solidFill>
                  <a:schemeClr val="tx1"/>
                </a:solidFill>
              </a:rPr>
              <a:t>baromfit</a:t>
            </a:r>
            <a:r>
              <a:rPr lang="sk-SK" dirty="0">
                <a:solidFill>
                  <a:schemeClr val="tx1"/>
                </a:solidFill>
              </a:rPr>
              <a:t>, </a:t>
            </a:r>
            <a:r>
              <a:rPr lang="sk-SK" dirty="0" err="1">
                <a:solidFill>
                  <a:schemeClr val="tx1"/>
                </a:solidFill>
              </a:rPr>
              <a:t>pekingi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kacsát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és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pulykát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tenyésztettek</a:t>
            </a:r>
            <a:r>
              <a:rPr lang="sk-SK" dirty="0">
                <a:solidFill>
                  <a:schemeClr val="tx1"/>
                </a:solidFill>
              </a:rPr>
              <a:t>.</a:t>
            </a:r>
          </a:p>
          <a:p>
            <a:r>
              <a:rPr lang="sk-SK" dirty="0">
                <a:solidFill>
                  <a:schemeClr val="tx1"/>
                </a:solidFill>
              </a:rPr>
              <a:t>1830-ban </a:t>
            </a:r>
            <a:r>
              <a:rPr lang="sk-SK" dirty="0" err="1">
                <a:solidFill>
                  <a:schemeClr val="tx1"/>
                </a:solidFill>
              </a:rPr>
              <a:t>elkezdett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lovakat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is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tenyészteni</a:t>
            </a:r>
            <a:r>
              <a:rPr lang="sk-SK" dirty="0"/>
              <a:t>. </a:t>
            </a:r>
          </a:p>
          <a:p>
            <a:endParaRPr lang="sk-SK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69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2B8E2C-8A22-4B67-BB8B-6DF97944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12290" name="Picture 2" descr="Vilma Pázmándy - Wikipedia">
            <a:extLst>
              <a:ext uri="{FF2B5EF4-FFF2-40B4-BE49-F238E27FC236}">
                <a16:creationId xmlns:a16="http://schemas.microsoft.com/office/drawing/2014/main" id="{C0B83447-3FE0-4FB0-9EC2-F59FBBDA42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4844" y="857675"/>
            <a:ext cx="4068155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09DD263-2385-40C1-96AE-201214BA6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b="1" dirty="0" err="1">
                <a:solidFill>
                  <a:schemeClr val="tx1"/>
                </a:solidFill>
              </a:rPr>
              <a:t>Lónyay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Ödön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Bodrogolaszi</a:t>
            </a:r>
            <a:r>
              <a:rPr lang="en-US" dirty="0">
                <a:solidFill>
                  <a:schemeClr val="tx1"/>
                </a:solidFill>
              </a:rPr>
              <a:t>, 1834. </a:t>
            </a:r>
            <a:r>
              <a:rPr lang="en-US" dirty="0" err="1">
                <a:solidFill>
                  <a:schemeClr val="tx1"/>
                </a:solidFill>
              </a:rPr>
              <a:t>május</a:t>
            </a:r>
            <a:r>
              <a:rPr lang="en-US" dirty="0">
                <a:solidFill>
                  <a:schemeClr val="tx1"/>
                </a:solidFill>
              </a:rPr>
              <a:t> 8. – </a:t>
            </a:r>
            <a:r>
              <a:rPr lang="en-US" dirty="0" err="1">
                <a:solidFill>
                  <a:schemeClr val="tx1"/>
                </a:solidFill>
              </a:rPr>
              <a:t>Deregnyő</a:t>
            </a:r>
            <a:r>
              <a:rPr lang="en-US" dirty="0">
                <a:solidFill>
                  <a:schemeClr val="tx1"/>
                </a:solidFill>
              </a:rPr>
              <a:t>, 1885. </a:t>
            </a:r>
            <a:r>
              <a:rPr lang="en-US" dirty="0" err="1">
                <a:solidFill>
                  <a:schemeClr val="tx1"/>
                </a:solidFill>
              </a:rPr>
              <a:t>május</a:t>
            </a:r>
            <a:r>
              <a:rPr lang="en-US" dirty="0">
                <a:solidFill>
                  <a:schemeClr val="tx1"/>
                </a:solidFill>
              </a:rPr>
              <a:t> 2.), </a:t>
            </a:r>
            <a:r>
              <a:rPr lang="en-US" dirty="0" err="1">
                <a:solidFill>
                  <a:schemeClr val="tx1"/>
                </a:solidFill>
              </a:rPr>
              <a:t>nagybirtokos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 err="1">
                <a:solidFill>
                  <a:schemeClr val="tx1"/>
                </a:solidFill>
              </a:rPr>
              <a:t>Felesége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szomori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somodori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Pázmándy</a:t>
            </a:r>
            <a:r>
              <a:rPr lang="en-US" b="1" dirty="0">
                <a:solidFill>
                  <a:schemeClr val="tx1"/>
                </a:solidFill>
              </a:rPr>
              <a:t> Vilma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Kömlőd</a:t>
            </a:r>
            <a:r>
              <a:rPr lang="en-US" dirty="0">
                <a:solidFill>
                  <a:schemeClr val="tx1"/>
                </a:solidFill>
              </a:rPr>
              <a:t>, 1839. </a:t>
            </a:r>
            <a:r>
              <a:rPr lang="en-US" dirty="0" err="1">
                <a:solidFill>
                  <a:schemeClr val="tx1"/>
                </a:solidFill>
              </a:rPr>
              <a:t>június</a:t>
            </a:r>
            <a:r>
              <a:rPr lang="en-US" dirty="0">
                <a:solidFill>
                  <a:schemeClr val="tx1"/>
                </a:solidFill>
              </a:rPr>
              <a:t> 9. – </a:t>
            </a:r>
            <a:r>
              <a:rPr lang="en-US" dirty="0" err="1">
                <a:solidFill>
                  <a:schemeClr val="tx1"/>
                </a:solidFill>
              </a:rPr>
              <a:t>Pozsony</a:t>
            </a:r>
            <a:r>
              <a:rPr lang="en-US" dirty="0">
                <a:solidFill>
                  <a:schemeClr val="tx1"/>
                </a:solidFill>
              </a:rPr>
              <a:t>, 1919.) volt. </a:t>
            </a:r>
          </a:p>
        </p:txBody>
      </p:sp>
    </p:spTree>
    <p:extLst>
      <p:ext uri="{BB962C8B-B14F-4D97-AF65-F5344CB8AC3E}">
        <p14:creationId xmlns:p14="http://schemas.microsoft.com/office/powerpoint/2010/main" val="51467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97F5DC-A51C-43AF-8F7C-B2A6B4278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06FB4EA5-2C1A-4FF8-B1DB-A986905381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8C242CF-EFBB-4D09-B020-35E9AE529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564" y="1160918"/>
            <a:ext cx="3912583" cy="493508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Házasságukból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következő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gyermekek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születtek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Gábor</a:t>
            </a:r>
            <a:r>
              <a:rPr lang="en-US" dirty="0">
                <a:solidFill>
                  <a:schemeClr val="tx1"/>
                </a:solidFill>
              </a:rPr>
              <a:t> - (</a:t>
            </a:r>
            <a:r>
              <a:rPr lang="en-US" dirty="0" err="1">
                <a:solidFill>
                  <a:schemeClr val="tx1"/>
                </a:solidFill>
              </a:rPr>
              <a:t>Bodrogolaszi</a:t>
            </a:r>
            <a:r>
              <a:rPr lang="en-US" dirty="0">
                <a:solidFill>
                  <a:schemeClr val="tx1"/>
                </a:solidFill>
              </a:rPr>
              <a:t>, 1861. </a:t>
            </a:r>
            <a:r>
              <a:rPr lang="en-US" dirty="0" err="1">
                <a:solidFill>
                  <a:schemeClr val="tx1"/>
                </a:solidFill>
              </a:rPr>
              <a:t>január</a:t>
            </a:r>
            <a:r>
              <a:rPr lang="en-US" dirty="0">
                <a:solidFill>
                  <a:schemeClr val="tx1"/>
                </a:solidFill>
              </a:rPr>
              <a:t> 5. – Budapest, 1917. </a:t>
            </a:r>
            <a:r>
              <a:rPr lang="en-US" dirty="0" err="1">
                <a:solidFill>
                  <a:schemeClr val="tx1"/>
                </a:solidFill>
              </a:rPr>
              <a:t>július</a:t>
            </a:r>
            <a:r>
              <a:rPr lang="en-US" dirty="0">
                <a:solidFill>
                  <a:schemeClr val="tx1"/>
                </a:solidFill>
              </a:rPr>
              <a:t> 16.), </a:t>
            </a:r>
            <a:r>
              <a:rPr lang="en-US" dirty="0" err="1">
                <a:solidFill>
                  <a:schemeClr val="tx1"/>
                </a:solidFill>
              </a:rPr>
              <a:t>neje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báró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Földváry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Sarolta</a:t>
            </a:r>
            <a:r>
              <a:rPr lang="en-US" dirty="0">
                <a:solidFill>
                  <a:schemeClr val="tx1"/>
                </a:solidFill>
              </a:rPr>
              <a:t> volt, </a:t>
            </a:r>
            <a:r>
              <a:rPr lang="en-US" dirty="0" err="1">
                <a:solidFill>
                  <a:schemeClr val="tx1"/>
                </a:solidFill>
              </a:rPr>
              <a:t>akit</a:t>
            </a:r>
            <a:r>
              <a:rPr lang="en-US" dirty="0">
                <a:solidFill>
                  <a:schemeClr val="tx1"/>
                </a:solidFill>
              </a:rPr>
              <a:t> 1885. </a:t>
            </a:r>
            <a:r>
              <a:rPr lang="en-US" dirty="0" err="1">
                <a:solidFill>
                  <a:schemeClr val="tx1"/>
                </a:solidFill>
              </a:rPr>
              <a:t>augusztus</a:t>
            </a:r>
            <a:r>
              <a:rPr lang="en-US" dirty="0">
                <a:solidFill>
                  <a:schemeClr val="tx1"/>
                </a:solidFill>
              </a:rPr>
              <a:t> 6-án </a:t>
            </a:r>
            <a:r>
              <a:rPr lang="en-US" dirty="0" err="1">
                <a:solidFill>
                  <a:schemeClr val="tx1"/>
                </a:solidFill>
              </a:rPr>
              <a:t>vett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feleségül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Kápolnásnyéken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Elemér</a:t>
            </a:r>
            <a:r>
              <a:rPr lang="en-US" dirty="0">
                <a:solidFill>
                  <a:schemeClr val="tx1"/>
                </a:solidFill>
              </a:rPr>
              <a:t> - (</a:t>
            </a:r>
            <a:r>
              <a:rPr lang="en-US" dirty="0" err="1">
                <a:solidFill>
                  <a:schemeClr val="tx1"/>
                </a:solidFill>
              </a:rPr>
              <a:t>Bodrogolaszi</a:t>
            </a:r>
            <a:r>
              <a:rPr lang="en-US" dirty="0">
                <a:solidFill>
                  <a:schemeClr val="tx1"/>
                </a:solidFill>
              </a:rPr>
              <a:t>, 1863. </a:t>
            </a:r>
            <a:r>
              <a:rPr lang="en-US" dirty="0" err="1">
                <a:solidFill>
                  <a:schemeClr val="tx1"/>
                </a:solidFill>
              </a:rPr>
              <a:t>augusztus</a:t>
            </a:r>
            <a:r>
              <a:rPr lang="en-US" dirty="0">
                <a:solidFill>
                  <a:schemeClr val="tx1"/>
                </a:solidFill>
              </a:rPr>
              <a:t> 24. – Budapest, 1946. </a:t>
            </a:r>
            <a:r>
              <a:rPr lang="en-US" dirty="0" err="1">
                <a:solidFill>
                  <a:schemeClr val="tx1"/>
                </a:solidFill>
              </a:rPr>
              <a:t>július</a:t>
            </a:r>
            <a:r>
              <a:rPr lang="en-US" dirty="0">
                <a:solidFill>
                  <a:schemeClr val="tx1"/>
                </a:solidFill>
              </a:rPr>
              <a:t> 29</a:t>
            </a:r>
            <a:r>
              <a:rPr lang="en-US" dirty="0">
                <a:solidFill>
                  <a:schemeClr val="tx1"/>
                </a:solidFill>
                <a:hlinkClick r:id="rId3" tooltip="Július 29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),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Sarolta</a:t>
            </a:r>
            <a:r>
              <a:rPr lang="en-US" b="1" dirty="0">
                <a:solidFill>
                  <a:schemeClr val="tx1"/>
                </a:solidFill>
              </a:rPr>
              <a:t> -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ennói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gróf</a:t>
            </a:r>
            <a:r>
              <a:rPr lang="en-US" dirty="0">
                <a:solidFill>
                  <a:schemeClr val="tx1"/>
                </a:solidFill>
              </a:rPr>
              <a:t> Alberti </a:t>
            </a:r>
            <a:r>
              <a:rPr lang="en-US" dirty="0" err="1">
                <a:solidFill>
                  <a:schemeClr val="tx1"/>
                </a:solidFill>
              </a:rPr>
              <a:t>Antal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felesége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lett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r>
              <a:rPr lang="en-US" b="1" dirty="0">
                <a:solidFill>
                  <a:schemeClr val="tx1"/>
                </a:solidFill>
              </a:rPr>
              <a:t>Vilma</a:t>
            </a:r>
            <a:r>
              <a:rPr lang="en-US" dirty="0">
                <a:solidFill>
                  <a:schemeClr val="tx1"/>
                </a:solidFill>
              </a:rPr>
              <a:t> - (1869. </a:t>
            </a:r>
            <a:r>
              <a:rPr lang="en-US" dirty="0" err="1">
                <a:solidFill>
                  <a:schemeClr val="tx1"/>
                </a:solidFill>
              </a:rPr>
              <a:t>június</a:t>
            </a:r>
            <a:r>
              <a:rPr lang="en-US" dirty="0">
                <a:solidFill>
                  <a:schemeClr val="tx1"/>
                </a:solidFill>
              </a:rPr>
              <a:t> 19. – </a:t>
            </a:r>
            <a:r>
              <a:rPr lang="en-US" dirty="0" err="1">
                <a:solidFill>
                  <a:schemeClr val="tx1"/>
                </a:solidFill>
              </a:rPr>
              <a:t>Sátoraljaujhely</a:t>
            </a:r>
            <a:r>
              <a:rPr lang="en-US" dirty="0">
                <a:solidFill>
                  <a:schemeClr val="tx1"/>
                </a:solidFill>
              </a:rPr>
              <a:t>, 1897. </a:t>
            </a:r>
            <a:r>
              <a:rPr lang="en-US" dirty="0" err="1">
                <a:solidFill>
                  <a:schemeClr val="tx1"/>
                </a:solidFill>
              </a:rPr>
              <a:t>január</a:t>
            </a:r>
            <a:r>
              <a:rPr lang="en-US" dirty="0">
                <a:solidFill>
                  <a:schemeClr val="tx1"/>
                </a:solidFill>
              </a:rPr>
              <a:t> 2.), </a:t>
            </a:r>
            <a:r>
              <a:rPr lang="en-US" dirty="0" err="1">
                <a:solidFill>
                  <a:schemeClr val="tx1"/>
                </a:solidFill>
              </a:rPr>
              <a:t>aki</a:t>
            </a:r>
            <a:r>
              <a:rPr lang="en-US" dirty="0">
                <a:solidFill>
                  <a:schemeClr val="tx1"/>
                </a:solidFill>
              </a:rPr>
              <a:t> 1888. </a:t>
            </a:r>
            <a:r>
              <a:rPr lang="en-US" dirty="0" err="1">
                <a:solidFill>
                  <a:schemeClr val="tx1"/>
                </a:solidFill>
              </a:rPr>
              <a:t>február</a:t>
            </a:r>
            <a:r>
              <a:rPr lang="en-US" dirty="0">
                <a:solidFill>
                  <a:schemeClr val="tx1"/>
                </a:solidFill>
              </a:rPr>
              <a:t> 26-án, </a:t>
            </a:r>
            <a:r>
              <a:rPr lang="en-US" dirty="0" err="1">
                <a:solidFill>
                  <a:schemeClr val="tx1"/>
                </a:solidFill>
              </a:rPr>
              <a:t>Pozsonyban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gróf</a:t>
            </a:r>
            <a:r>
              <a:rPr lang="en-US" dirty="0">
                <a:solidFill>
                  <a:schemeClr val="tx1"/>
                </a:solidFill>
              </a:rPr>
              <a:t> Hardenberg </a:t>
            </a:r>
            <a:r>
              <a:rPr lang="en-US" dirty="0" err="1">
                <a:solidFill>
                  <a:schemeClr val="tx1"/>
                </a:solidFill>
              </a:rPr>
              <a:t>Aladár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Felixhez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feleségül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37642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F6ED3D-BEC9-433A-B753-609FD3F3B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50E429-78FA-4FFD-BF0C-69E8CF33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5" name="Zástupný objekt pre obsah 15">
            <a:extLst>
              <a:ext uri="{FF2B5EF4-FFF2-40B4-BE49-F238E27FC236}">
                <a16:creationId xmlns:a16="http://schemas.microsoft.com/office/drawing/2014/main" id="{DDFD31CA-315B-4D9B-A60E-1A84EC9272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109"/>
          <a:stretch/>
        </p:blipFill>
        <p:spPr>
          <a:xfrm>
            <a:off x="702347" y="731519"/>
            <a:ext cx="2372029" cy="32523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B3B575-5DE0-4222-BFD0-3EF183422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243" y="731519"/>
            <a:ext cx="2395567" cy="2142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15A303-9056-4604-A81B-16C7F329A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347" y="4126208"/>
            <a:ext cx="2372029" cy="20378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CB6D7048-3B93-4441-A205-6BD6FA510E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69"/>
          <a:stretch/>
        </p:blipFill>
        <p:spPr>
          <a:xfrm>
            <a:off x="3235244" y="3013787"/>
            <a:ext cx="2395566" cy="3150287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E2459B0-30CF-48B6-A6FF-FF3C05022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5720"/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Gábor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budapesti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mintagimnáziumban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Elemér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pedig</a:t>
            </a:r>
            <a:r>
              <a:rPr lang="en-US" dirty="0">
                <a:solidFill>
                  <a:schemeClr val="tx1"/>
                </a:solidFill>
              </a:rPr>
              <a:t> a </a:t>
            </a:r>
            <a:r>
              <a:rPr lang="en-US" dirty="0" err="1">
                <a:solidFill>
                  <a:schemeClr val="tx1"/>
                </a:solidFill>
              </a:rPr>
              <a:t>sárospataki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főgimnáziumban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végezte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középiskolai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tanulmány</a:t>
            </a:r>
            <a:r>
              <a:rPr lang="sk-SK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it.</a:t>
            </a:r>
          </a:p>
          <a:p>
            <a:pPr marL="45720"/>
            <a:r>
              <a:rPr lang="en-US" dirty="0" err="1">
                <a:solidFill>
                  <a:schemeClr val="tx1"/>
                </a:solidFill>
              </a:rPr>
              <a:t>Mindketten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Grazban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Budapesten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tanultak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állam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jogtudományt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45720"/>
            <a:r>
              <a:rPr lang="en-US" dirty="0" err="1">
                <a:solidFill>
                  <a:schemeClr val="tx1"/>
                </a:solidFill>
              </a:rPr>
              <a:t>Gábor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idősebb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fivér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átvette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gazdálkodás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irányítását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család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deregnyői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birtokán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45720"/>
            <a:r>
              <a:rPr lang="en-US" dirty="0" err="1">
                <a:solidFill>
                  <a:schemeClr val="tx1"/>
                </a:solidFill>
              </a:rPr>
              <a:t>Öccse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Elemér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diplomáciai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pályára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lépett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39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5F0EAC-89CA-43F9-A613-00044963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 </a:t>
            </a:r>
            <a:r>
              <a:rPr lang="en-US" sz="3200" b="1" dirty="0" err="1">
                <a:solidFill>
                  <a:schemeClr val="tx1"/>
                </a:solidFill>
              </a:rPr>
              <a:t>kezdetek</a:t>
            </a:r>
            <a:r>
              <a:rPr lang="en-US" sz="3200" b="1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2050" name="Picture 2" descr="Lonyay_kep">
            <a:extLst>
              <a:ext uri="{FF2B5EF4-FFF2-40B4-BE49-F238E27FC236}">
                <a16:creationId xmlns:a16="http://schemas.microsoft.com/office/drawing/2014/main" id="{012E7C27-2FA3-4411-A358-AFA3A57329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r="24681" b="-1"/>
          <a:stretch/>
        </p:blipFill>
        <p:spPr bwMode="auto">
          <a:xfrm>
            <a:off x="872064" y="1029262"/>
            <a:ext cx="6045576" cy="47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A5B21CC-E043-4D11-AB32-CDC6D620F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/>
            <a:endParaRPr lang="en-US" sz="1600" dirty="0"/>
          </a:p>
          <a:p>
            <a:pPr marL="342900" indent="-342900"/>
            <a:r>
              <a:rPr lang="en-US" sz="2400" dirty="0">
                <a:solidFill>
                  <a:schemeClr val="tx1"/>
                </a:solidFill>
              </a:rPr>
              <a:t>1730-ban </a:t>
            </a:r>
            <a:r>
              <a:rPr lang="en-US" sz="2400" dirty="0" err="1">
                <a:solidFill>
                  <a:schemeClr val="tx1"/>
                </a:solidFill>
              </a:rPr>
              <a:t>házasság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útján</a:t>
            </a:r>
            <a:r>
              <a:rPr lang="en-US" sz="2400" dirty="0">
                <a:solidFill>
                  <a:schemeClr val="tx1"/>
                </a:solidFill>
              </a:rPr>
              <a:t>  </a:t>
            </a:r>
            <a:r>
              <a:rPr lang="en-US" sz="2400" dirty="0" err="1">
                <a:solidFill>
                  <a:schemeClr val="tx1"/>
                </a:solidFill>
              </a:rPr>
              <a:t>Deregnyő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új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ura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Lónyay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dirty="0" err="1">
                <a:solidFill>
                  <a:schemeClr val="tx1"/>
                </a:solidFill>
              </a:rPr>
              <a:t>Ferencz</a:t>
            </a:r>
            <a:r>
              <a:rPr lang="en-US" sz="2400" dirty="0">
                <a:solidFill>
                  <a:schemeClr val="tx1"/>
                </a:solidFill>
              </a:rPr>
              <a:t>  let</a:t>
            </a:r>
            <a:r>
              <a:rPr lang="sk-SK" sz="2400" dirty="0">
                <a:solidFill>
                  <a:schemeClr val="tx1"/>
                </a:solidFill>
              </a:rPr>
              <a:t>t, </a:t>
            </a:r>
            <a:r>
              <a:rPr lang="sk-SK" sz="2400" dirty="0" err="1">
                <a:solidFill>
                  <a:schemeClr val="tx1"/>
                </a:solidFill>
              </a:rPr>
              <a:t>így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ettől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kezdve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Lónyayak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birtoka</a:t>
            </a:r>
            <a:r>
              <a:rPr lang="sk-SK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/>
            <a:r>
              <a:rPr lang="en-US" sz="2400" dirty="0">
                <a:solidFill>
                  <a:schemeClr val="tx1"/>
                </a:solidFill>
              </a:rPr>
              <a:t>A </a:t>
            </a:r>
            <a:r>
              <a:rPr lang="en-US" sz="2400" dirty="0" err="1">
                <a:solidFill>
                  <a:schemeClr val="tx1"/>
                </a:solidFill>
              </a:rPr>
              <a:t>falu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lakossága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akkor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200 </a:t>
            </a:r>
            <a:r>
              <a:rPr lang="en-US" sz="2400" dirty="0" err="1">
                <a:solidFill>
                  <a:schemeClr val="tx1"/>
                </a:solidFill>
              </a:rPr>
              <a:t>fő</a:t>
            </a:r>
            <a:r>
              <a:rPr lang="sk-SK" sz="2400" dirty="0">
                <a:solidFill>
                  <a:schemeClr val="tx1"/>
                </a:solidFill>
              </a:rPr>
              <a:t>re </a:t>
            </a:r>
            <a:r>
              <a:rPr lang="sk-SK" sz="2400" dirty="0" err="1">
                <a:solidFill>
                  <a:schemeClr val="tx1"/>
                </a:solidFill>
              </a:rPr>
              <a:t>emelkedett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342900" indent="-342900"/>
            <a:r>
              <a:rPr lang="sk-SK" sz="2400" dirty="0">
                <a:solidFill>
                  <a:schemeClr val="tx1"/>
                </a:solidFill>
              </a:rPr>
              <a:t>1787-ben már 625 </a:t>
            </a:r>
            <a:r>
              <a:rPr lang="sk-SK" sz="2400" dirty="0" err="1">
                <a:solidFill>
                  <a:schemeClr val="tx1"/>
                </a:solidFill>
              </a:rPr>
              <a:t>lakosa</a:t>
            </a:r>
            <a:r>
              <a:rPr lang="sk-SK" sz="2400" dirty="0">
                <a:solidFill>
                  <a:schemeClr val="tx1"/>
                </a:solidFill>
              </a:rPr>
              <a:t> volt </a:t>
            </a:r>
            <a:r>
              <a:rPr lang="sk-SK" sz="2400" dirty="0" err="1">
                <a:solidFill>
                  <a:schemeClr val="tx1"/>
                </a:solidFill>
              </a:rPr>
              <a:t>Deregny</a:t>
            </a:r>
            <a:r>
              <a:rPr lang="hu-HU" sz="2400" dirty="0" err="1">
                <a:solidFill>
                  <a:schemeClr val="tx1"/>
                </a:solidFill>
              </a:rPr>
              <a:t>őnek</a:t>
            </a:r>
            <a:r>
              <a:rPr lang="hu-HU" sz="2400" dirty="0">
                <a:solidFill>
                  <a:schemeClr val="tx1"/>
                </a:solidFill>
              </a:rPr>
              <a:t>, ami a Lónyay családnak volt </a:t>
            </a:r>
            <a:r>
              <a:rPr lang="sk-SK" sz="2400" dirty="0">
                <a:solidFill>
                  <a:schemeClr val="tx1"/>
                </a:solidFill>
              </a:rPr>
              <a:t>k</a:t>
            </a:r>
            <a:r>
              <a:rPr lang="hu-HU" sz="2400" dirty="0" err="1">
                <a:solidFill>
                  <a:schemeClr val="tx1"/>
                </a:solidFill>
              </a:rPr>
              <a:t>öszönhető</a:t>
            </a:r>
            <a:r>
              <a:rPr lang="hu-HU" sz="2400" dirty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  <a:p>
            <a:pPr marL="0"/>
            <a:endParaRPr lang="en-US" sz="2000" dirty="0">
              <a:solidFill>
                <a:schemeClr val="tx1"/>
              </a:solidFill>
            </a:endParaRPr>
          </a:p>
          <a:p>
            <a:pPr marL="0"/>
            <a:endParaRPr lang="en-US" sz="1600" dirty="0"/>
          </a:p>
          <a:p>
            <a:pPr mar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7347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4BAC87-9F49-4F5A-B8F6-8742F7F1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Stefánia Főherczegnő és gróf Lónyai Elemér házassága - Bulvár ...">
            <a:extLst>
              <a:ext uri="{FF2B5EF4-FFF2-40B4-BE49-F238E27FC236}">
                <a16:creationId xmlns:a16="http://schemas.microsoft.com/office/drawing/2014/main" id="{6411F9CF-C166-4339-AD07-1B3457848E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4630" y="857675"/>
            <a:ext cx="3328583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A9CB3CE-1EC5-4F7B-BC29-B1AD2C5A5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Elemér</a:t>
            </a:r>
            <a:r>
              <a:rPr lang="en-US" dirty="0">
                <a:solidFill>
                  <a:schemeClr val="tx1"/>
                </a:solidFill>
              </a:rPr>
              <a:t> 1900. </a:t>
            </a:r>
            <a:r>
              <a:rPr lang="en-US" dirty="0" err="1">
                <a:solidFill>
                  <a:schemeClr val="tx1"/>
                </a:solidFill>
              </a:rPr>
              <a:t>március</a:t>
            </a:r>
            <a:r>
              <a:rPr lang="en-US" dirty="0">
                <a:solidFill>
                  <a:schemeClr val="tx1"/>
                </a:solidFill>
              </a:rPr>
              <a:t> 22.-én a </a:t>
            </a:r>
            <a:r>
              <a:rPr lang="en-US" dirty="0" err="1">
                <a:solidFill>
                  <a:schemeClr val="tx1"/>
                </a:solidFill>
              </a:rPr>
              <a:t>Trieszt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melletti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Miramare-kastély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kápolnájában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feleségül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vette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Stefánia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királyi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hercegnőt</a:t>
            </a:r>
            <a:r>
              <a:rPr lang="en-US" dirty="0">
                <a:solidFill>
                  <a:schemeClr val="tx1"/>
                </a:solidFill>
              </a:rPr>
              <a:t> , Rudolf </a:t>
            </a:r>
            <a:r>
              <a:rPr lang="en-US" dirty="0" err="1">
                <a:solidFill>
                  <a:schemeClr val="tx1"/>
                </a:solidFill>
              </a:rPr>
              <a:t>trónörökös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özvegyét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házaspár</a:t>
            </a:r>
            <a:r>
              <a:rPr lang="en-US" dirty="0">
                <a:solidFill>
                  <a:schemeClr val="tx1"/>
                </a:solidFill>
              </a:rPr>
              <a:t> a Magyar </a:t>
            </a:r>
            <a:r>
              <a:rPr lang="en-US" dirty="0" err="1">
                <a:solidFill>
                  <a:schemeClr val="tx1"/>
                </a:solidFill>
              </a:rPr>
              <a:t>Királysághoz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tartozó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Oroszvárra</a:t>
            </a:r>
            <a:r>
              <a:rPr lang="en-US" dirty="0">
                <a:solidFill>
                  <a:schemeClr val="tx1"/>
                </a:solidFill>
              </a:rPr>
              <a:t>, a </a:t>
            </a:r>
            <a:r>
              <a:rPr lang="en-US" dirty="0" err="1">
                <a:solidFill>
                  <a:schemeClr val="tx1"/>
                </a:solidFill>
              </a:rPr>
              <a:t>Lónyay-kastélyba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költözött</a:t>
            </a:r>
            <a:r>
              <a:rPr lang="en-US" dirty="0">
                <a:solidFill>
                  <a:schemeClr val="tx1"/>
                </a:solidFill>
              </a:rPr>
              <a:t>. </a:t>
            </a:r>
          </a:p>
          <a:p>
            <a:r>
              <a:rPr lang="en-US" dirty="0" err="1">
                <a:solidFill>
                  <a:schemeClr val="tx1"/>
                </a:solidFill>
              </a:rPr>
              <a:t>Elemér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aki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politikai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pályát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választotta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sűrűn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látogatott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Deregnyőbe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feleségével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Stefánia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királyi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hercegnővel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025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7B1478-53B1-492B-825E-AF39021C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7DD81E12-4DDF-43BE-BF1C-4A7F466D7A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587" y="1500259"/>
            <a:ext cx="5140669" cy="3855501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1CAB42D-C5D1-40A9-8611-8A541258A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Gábornak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két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született</a:t>
            </a:r>
            <a:r>
              <a:rPr lang="en-US" dirty="0">
                <a:solidFill>
                  <a:schemeClr val="tx1"/>
                </a:solidFill>
              </a:rPr>
              <a:t>, de </a:t>
            </a:r>
            <a:r>
              <a:rPr lang="en-US" dirty="0" err="1">
                <a:solidFill>
                  <a:schemeClr val="tx1"/>
                </a:solidFill>
              </a:rPr>
              <a:t>sajnos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egyik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fiatalon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meghalt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Másik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lánya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Mária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Lujza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itt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nevelkedett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Deregnyőben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Ők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voltak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deregny</a:t>
            </a:r>
            <a:r>
              <a:rPr lang="sk-SK" dirty="0">
                <a:solidFill>
                  <a:schemeClr val="tx1"/>
                </a:solidFill>
              </a:rPr>
              <a:t>ő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kastély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utolsó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tulajdonosai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egészen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második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világháborúig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amikor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orosz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hadsereg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bevonulásakor</a:t>
            </a:r>
            <a:r>
              <a:rPr lang="en-US" dirty="0">
                <a:solidFill>
                  <a:schemeClr val="tx1"/>
                </a:solidFill>
              </a:rPr>
              <a:t> el </a:t>
            </a:r>
            <a:r>
              <a:rPr lang="en-US" dirty="0" err="1">
                <a:solidFill>
                  <a:schemeClr val="tx1"/>
                </a:solidFill>
              </a:rPr>
              <a:t>kellett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hagyniuk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kastélyt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266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42005A-69BE-4639-869C-D465F975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3B8300F2-F6AA-4598-A3FE-668CCFF230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0B1621-9477-4E35-A099-B7CC5D521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564" y="1683026"/>
            <a:ext cx="3912583" cy="441297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600" dirty="0"/>
          </a:p>
          <a:p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Gábor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lánya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Mári</a:t>
            </a:r>
            <a:r>
              <a:rPr lang="sk-SK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Lujza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férjhez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ment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gazdag</a:t>
            </a:r>
            <a:r>
              <a:rPr lang="en-US" dirty="0">
                <a:solidFill>
                  <a:schemeClr val="tx1"/>
                </a:solidFill>
              </a:rPr>
              <a:t>, de </a:t>
            </a:r>
            <a:r>
              <a:rPr lang="en-US" dirty="0" err="1">
                <a:solidFill>
                  <a:schemeClr val="tx1"/>
                </a:solidFill>
              </a:rPr>
              <a:t>nemesi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ranggal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rendelkező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Francz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Pachher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üzletemberhez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r>
              <a:rPr lang="en-US" dirty="0" err="1">
                <a:solidFill>
                  <a:schemeClr val="tx1"/>
                </a:solidFill>
              </a:rPr>
              <a:t>Esküvője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sk-SK" dirty="0">
                <a:solidFill>
                  <a:schemeClr val="tx1"/>
                </a:solidFill>
              </a:rPr>
              <a:t>d</a:t>
            </a:r>
            <a:r>
              <a:rPr lang="en-US" dirty="0" err="1">
                <a:solidFill>
                  <a:schemeClr val="tx1"/>
                </a:solidFill>
              </a:rPr>
              <a:t>eregnyői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kastélyban</a:t>
            </a:r>
            <a:r>
              <a:rPr lang="en-US" dirty="0">
                <a:solidFill>
                  <a:schemeClr val="tx1"/>
                </a:solidFill>
              </a:rPr>
              <a:t> volt </a:t>
            </a:r>
            <a:r>
              <a:rPr lang="en-US" dirty="0" err="1">
                <a:solidFill>
                  <a:schemeClr val="tx1"/>
                </a:solidFill>
              </a:rPr>
              <a:t>megtartva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amin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nagybát</a:t>
            </a:r>
            <a:r>
              <a:rPr lang="sk-SK" dirty="0" err="1">
                <a:solidFill>
                  <a:schemeClr val="tx1"/>
                </a:solidFill>
              </a:rPr>
              <a:t>yj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gróf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Lónyai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Elemér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s </a:t>
            </a:r>
            <a:r>
              <a:rPr lang="en-US" dirty="0" err="1">
                <a:solidFill>
                  <a:schemeClr val="tx1"/>
                </a:solidFill>
              </a:rPr>
              <a:t>részt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vett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feleségével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Stefánia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hercegnővel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22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EF0B71-2FE7-4130-9A35-5FF2D542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A05BF0DB-A744-46C7-A4FA-56BCFC07F3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F8811E9-CA12-48A9-92A8-A9C3A5E37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564" y="1722783"/>
            <a:ext cx="3912583" cy="43732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Mária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Lujzának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két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gyereke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született</a:t>
            </a:r>
            <a:r>
              <a:rPr lang="sk-SK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Francz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Marika.</a:t>
            </a:r>
          </a:p>
          <a:p>
            <a:r>
              <a:rPr lang="en-US" dirty="0" err="1">
                <a:solidFill>
                  <a:schemeClr val="tx1"/>
                </a:solidFill>
              </a:rPr>
              <a:t>Fia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Dr.Francz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Pachher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Németországban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Lánya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Marika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ausztriai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Innsbruckban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</a:rPr>
              <a:t>Mária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Lujza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Pachher</a:t>
            </a:r>
            <a:r>
              <a:rPr lang="en-US" dirty="0">
                <a:solidFill>
                  <a:schemeClr val="tx1"/>
                </a:solidFill>
              </a:rPr>
              <a:t> von </a:t>
            </a:r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9</a:t>
            </a:r>
            <a:r>
              <a:rPr lang="sk-SK" dirty="0">
                <a:solidFill>
                  <a:schemeClr val="tx1"/>
                </a:solidFill>
              </a:rPr>
              <a:t>8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éves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korában</a:t>
            </a:r>
            <a:r>
              <a:rPr lang="en-US" dirty="0">
                <a:solidFill>
                  <a:schemeClr val="tx1"/>
                </a:solidFill>
              </a:rPr>
              <a:t> halt meg a </a:t>
            </a:r>
            <a:r>
              <a:rPr lang="en-US" dirty="0" err="1">
                <a:solidFill>
                  <a:schemeClr val="tx1"/>
                </a:solidFill>
              </a:rPr>
              <a:t>közelmúltban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l</a:t>
            </a:r>
            <a:r>
              <a:rPr lang="en-US" dirty="0" err="1">
                <a:solidFill>
                  <a:schemeClr val="tx1"/>
                </a:solidFill>
              </a:rPr>
              <a:t>ányánál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Marikánál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1594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7BBE231-6777-4377-828C-D6B63378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b="1">
                <a:solidFill>
                  <a:srgbClr val="FFFFFF"/>
                </a:solidFill>
              </a:rPr>
              <a:t>Köszönöm  a figyelmet!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B07DD2F-F47C-48C9-9999-65B6EED13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530" y="5598293"/>
            <a:ext cx="8767860" cy="55369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10242" name="Picture 2" descr="Nincs elérhető leírás.">
            <a:extLst>
              <a:ext uri="{FF2B5EF4-FFF2-40B4-BE49-F238E27FC236}">
                <a16:creationId xmlns:a16="http://schemas.microsoft.com/office/drawing/2014/main" id="{58795310-6580-45DC-A770-9F413E51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2" r="1" b="27246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87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64AD2D-D45D-4F17-A26D-D2EC3838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3DB9127A-E863-4BF4-990A-0CA99AB7AB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5" y="890060"/>
            <a:ext cx="3171893" cy="237891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63EC6F8-3A60-4995-BFCF-235042895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5" y="3589020"/>
            <a:ext cx="3171893" cy="2378919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8242732-6776-41E5-9AFC-BEB583BAB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1783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 err="1">
                <a:solidFill>
                  <a:schemeClr val="tx1"/>
                </a:solidFill>
              </a:rPr>
              <a:t>jelenlegi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kétszintes</a:t>
            </a:r>
            <a:r>
              <a:rPr lang="en-US" dirty="0">
                <a:solidFill>
                  <a:schemeClr val="tx1"/>
                </a:solidFill>
              </a:rPr>
              <a:t> L-</a:t>
            </a:r>
            <a:r>
              <a:rPr lang="en-US" dirty="0" err="1">
                <a:solidFill>
                  <a:schemeClr val="tx1"/>
                </a:solidFill>
              </a:rPr>
              <a:t>alakú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kastélyt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Lónyay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család</a:t>
            </a:r>
            <a:r>
              <a:rPr lang="en-US" dirty="0">
                <a:solidFill>
                  <a:schemeClr val="tx1"/>
                </a:solidFill>
              </a:rPr>
              <a:t> 1812-ben </a:t>
            </a:r>
            <a:r>
              <a:rPr lang="en-US" dirty="0" err="1">
                <a:solidFill>
                  <a:schemeClr val="tx1"/>
                </a:solidFill>
              </a:rPr>
              <a:t>építette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 err="1">
                <a:solidFill>
                  <a:schemeClr val="tx1"/>
                </a:solidFill>
              </a:rPr>
              <a:t>kastély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érdekessége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az</a:t>
            </a:r>
            <a:r>
              <a:rPr lang="sk-SK" dirty="0">
                <a:solidFill>
                  <a:schemeClr val="tx1"/>
                </a:solidFill>
              </a:rPr>
              <a:t>, </a:t>
            </a:r>
            <a:r>
              <a:rPr lang="sk-SK" dirty="0" err="1">
                <a:solidFill>
                  <a:schemeClr val="tx1"/>
                </a:solidFill>
              </a:rPr>
              <a:t>hogy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míg</a:t>
            </a:r>
            <a:r>
              <a:rPr lang="en-US" dirty="0">
                <a:solidFill>
                  <a:schemeClr val="tx1"/>
                </a:solidFill>
              </a:rPr>
              <a:t> a park </a:t>
            </a:r>
            <a:r>
              <a:rPr lang="en-US" dirty="0" err="1">
                <a:solidFill>
                  <a:schemeClr val="tx1"/>
                </a:solidFill>
              </a:rPr>
              <a:t>felőli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részén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kétszintes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utcára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néző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oldala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egyszintes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 err="1">
                <a:solidFill>
                  <a:schemeClr val="tx1"/>
                </a:solidFill>
              </a:rPr>
              <a:t>kastély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melletti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domb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alatt</a:t>
            </a:r>
            <a:r>
              <a:rPr lang="en-US" dirty="0">
                <a:solidFill>
                  <a:schemeClr val="tx1"/>
                </a:solidFill>
              </a:rPr>
              <a:t> volt </a:t>
            </a:r>
            <a:r>
              <a:rPr lang="en-US" dirty="0" err="1">
                <a:solidFill>
                  <a:schemeClr val="tx1"/>
                </a:solidFill>
              </a:rPr>
              <a:t>található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jeges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pince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CD121A-6644-4E90-B52A-8C65E1B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200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60142928-5DA6-41F4-8B14-409A50A04B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0193E78-E219-465E-808B-BA354A6AB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 </a:t>
            </a:r>
            <a:r>
              <a:rPr lang="en-US" sz="2400" dirty="0" err="1">
                <a:solidFill>
                  <a:schemeClr val="tx1"/>
                </a:solidFill>
              </a:rPr>
              <a:t>kastély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parkjához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tartozott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egy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nagyon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szép</a:t>
            </a:r>
            <a:r>
              <a:rPr lang="en-US" sz="2400" dirty="0">
                <a:solidFill>
                  <a:schemeClr val="tx1"/>
                </a:solidFill>
              </a:rPr>
              <a:t> fil</a:t>
            </a:r>
            <a:r>
              <a:rPr lang="sk-SK" sz="2400" dirty="0">
                <a:solidFill>
                  <a:schemeClr val="tx1"/>
                </a:solidFill>
              </a:rPr>
              <a:t>a</a:t>
            </a:r>
            <a:r>
              <a:rPr lang="en-US" sz="2400" dirty="0" err="1">
                <a:solidFill>
                  <a:schemeClr val="tx1"/>
                </a:solidFill>
              </a:rPr>
              <a:t>gória</a:t>
            </a:r>
            <a:r>
              <a:rPr lang="en-US" sz="2400" dirty="0">
                <a:solidFill>
                  <a:schemeClr val="tx1"/>
                </a:solidFill>
              </a:rPr>
              <a:t> is, m</a:t>
            </a:r>
            <a:r>
              <a:rPr lang="sk-SK" sz="2400" dirty="0" err="1">
                <a:solidFill>
                  <a:schemeClr val="tx1"/>
                </a:solidFill>
              </a:rPr>
              <a:t>ely</a:t>
            </a:r>
            <a:r>
              <a:rPr lang="en-US" sz="2400" dirty="0">
                <a:solidFill>
                  <a:schemeClr val="tx1"/>
                </a:solidFill>
              </a:rPr>
              <a:t>ben </a:t>
            </a:r>
            <a:r>
              <a:rPr lang="en-US" sz="2400" dirty="0" err="1">
                <a:solidFill>
                  <a:schemeClr val="tx1"/>
                </a:solidFill>
              </a:rPr>
              <a:t>nagy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előszeretettel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pihent</a:t>
            </a:r>
            <a:r>
              <a:rPr lang="en-US" sz="2400" dirty="0">
                <a:solidFill>
                  <a:schemeClr val="tx1"/>
                </a:solidFill>
              </a:rPr>
              <a:t> a </a:t>
            </a:r>
            <a:r>
              <a:rPr lang="en-US" sz="2400" dirty="0" err="1">
                <a:solidFill>
                  <a:schemeClr val="tx1"/>
                </a:solidFill>
              </a:rPr>
              <a:t>grófi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család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 fil</a:t>
            </a:r>
            <a:r>
              <a:rPr lang="sk-SK" sz="2400" dirty="0">
                <a:solidFill>
                  <a:schemeClr val="tx1"/>
                </a:solidFill>
              </a:rPr>
              <a:t>a</a:t>
            </a:r>
            <a:r>
              <a:rPr lang="en-US" sz="2400" dirty="0" err="1">
                <a:solidFill>
                  <a:schemeClr val="tx1"/>
                </a:solidFill>
              </a:rPr>
              <a:t>góriát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csodálatos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orgonabokrok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vették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körül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sk-SK" sz="2400" dirty="0" err="1">
                <a:solidFill>
                  <a:schemeClr val="tx1"/>
                </a:solidFill>
              </a:rPr>
              <a:t>Szép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kilátás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nyílott</a:t>
            </a:r>
            <a:r>
              <a:rPr lang="en-US" sz="2400" dirty="0">
                <a:solidFill>
                  <a:schemeClr val="tx1"/>
                </a:solidFill>
              </a:rPr>
              <a:t> a </a:t>
            </a:r>
            <a:r>
              <a:rPr lang="en-US" sz="2400" dirty="0" err="1">
                <a:solidFill>
                  <a:schemeClr val="tx1"/>
                </a:solidFill>
              </a:rPr>
              <a:t>parkra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és</a:t>
            </a:r>
            <a:r>
              <a:rPr lang="en-US" sz="2400" dirty="0">
                <a:solidFill>
                  <a:schemeClr val="tx1"/>
                </a:solidFill>
              </a:rPr>
              <a:t> a </a:t>
            </a:r>
            <a:r>
              <a:rPr lang="en-US" sz="2400" dirty="0" err="1">
                <a:solidFill>
                  <a:schemeClr val="tx1"/>
                </a:solidFill>
              </a:rPr>
              <a:t>református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templomra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96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DE53B3-9868-4FAF-8361-2DA208A7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460" y="993913"/>
            <a:ext cx="5364444" cy="178009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z="2800" b="1" dirty="0">
                <a:solidFill>
                  <a:schemeClr val="tx1"/>
                </a:solidFill>
              </a:rPr>
              <a:t>Gróf </a:t>
            </a:r>
            <a:r>
              <a:rPr lang="en-US" sz="2800" b="1" dirty="0" err="1">
                <a:solidFill>
                  <a:schemeClr val="tx1"/>
                </a:solidFill>
              </a:rPr>
              <a:t>Lónyay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Gábor</a:t>
            </a:r>
            <a:br>
              <a:rPr lang="en-US" sz="2800" b="1" dirty="0">
                <a:solidFill>
                  <a:schemeClr val="tx1"/>
                </a:solidFill>
              </a:rPr>
            </a:b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1805. </a:t>
            </a:r>
            <a:r>
              <a:rPr lang="en-US" sz="2800" b="1" dirty="0" err="1">
                <a:solidFill>
                  <a:schemeClr val="tx1"/>
                </a:solidFill>
              </a:rPr>
              <a:t>október</a:t>
            </a:r>
            <a:r>
              <a:rPr lang="en-US" sz="2800" b="1" dirty="0">
                <a:solidFill>
                  <a:schemeClr val="tx1"/>
                </a:solidFill>
              </a:rPr>
              <a:t> 4. - </a:t>
            </a:r>
            <a:r>
              <a:rPr lang="en-US" sz="2800" b="1" dirty="0" err="1">
                <a:solidFill>
                  <a:schemeClr val="tx1"/>
                </a:solidFill>
              </a:rPr>
              <a:t>Deregnyő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1885. </a:t>
            </a:r>
            <a:r>
              <a:rPr lang="en-US" sz="2800" b="1" dirty="0" err="1">
                <a:solidFill>
                  <a:schemeClr val="tx1"/>
                </a:solidFill>
              </a:rPr>
              <a:t>augusztus</a:t>
            </a:r>
            <a:r>
              <a:rPr lang="en-US" sz="2800" b="1" dirty="0">
                <a:solidFill>
                  <a:schemeClr val="tx1"/>
                </a:solidFill>
              </a:rPr>
              <a:t> 5. - Teplice</a:t>
            </a:r>
          </a:p>
        </p:txBody>
      </p:sp>
      <p:pic>
        <p:nvPicPr>
          <p:cNvPr id="3074" name="Picture 2" descr="Lónyay Gábor.jpg">
            <a:extLst>
              <a:ext uri="{FF2B5EF4-FFF2-40B4-BE49-F238E27FC236}">
                <a16:creationId xmlns:a16="http://schemas.microsoft.com/office/drawing/2014/main" id="{D99252CB-7E73-4B6B-B9B0-12D3F34F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190"/>
          <a:stretch/>
        </p:blipFill>
        <p:spPr bwMode="auto">
          <a:xfrm>
            <a:off x="1437976" y="857675"/>
            <a:ext cx="3461891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7B5EED0C-417D-4018-A6E8-68E75810E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6703" y="3299790"/>
            <a:ext cx="5364444" cy="279620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magyar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politikus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pPr marL="45720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országgyűlési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képviselő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</a:p>
          <a:p>
            <a:pPr marL="45720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mezőgazdasági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szakíró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az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Országos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Gazdasági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Egyesület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alapítója</a:t>
            </a: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dirty="0"/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6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D27A86-79BE-40DA-851A-E80F0F27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9220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>
                <a:solidFill>
                  <a:schemeClr val="tx1"/>
                </a:solidFill>
              </a:rPr>
              <a:t>Élete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s://dka.oszk.hu/049800/049895/141-212_pix_oldal_09_kep_0001_nagykep.jpg">
            <a:extLst>
              <a:ext uri="{FF2B5EF4-FFF2-40B4-BE49-F238E27FC236}">
                <a16:creationId xmlns:a16="http://schemas.microsoft.com/office/drawing/2014/main" id="{04B3F024-203C-4DE8-9B08-D0535021D22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17762" b="-1"/>
          <a:stretch/>
        </p:blipFill>
        <p:spPr bwMode="auto">
          <a:xfrm>
            <a:off x="1437993" y="857675"/>
            <a:ext cx="3461856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F402191-393D-4610-B590-052F746E7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6703" y="1897381"/>
            <a:ext cx="5364444" cy="4198619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Lónyay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Gábor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főispán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báró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Prónay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Piroska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fia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Iskoláit</a:t>
            </a:r>
            <a:r>
              <a:rPr lang="en-US" sz="2000" dirty="0">
                <a:solidFill>
                  <a:schemeClr val="tx1"/>
                </a:solidFill>
              </a:rPr>
              <a:t> 1814-től </a:t>
            </a:r>
            <a:r>
              <a:rPr lang="en-US" sz="2000" dirty="0" err="1">
                <a:solidFill>
                  <a:schemeClr val="tx1"/>
                </a:solidFill>
              </a:rPr>
              <a:t>Sárospatakon</a:t>
            </a:r>
            <a:r>
              <a:rPr lang="en-US" sz="2000" dirty="0">
                <a:solidFill>
                  <a:schemeClr val="tx1"/>
                </a:solidFill>
              </a:rPr>
              <a:t>, a </a:t>
            </a:r>
            <a:r>
              <a:rPr lang="en-US" sz="2000" dirty="0" err="1">
                <a:solidFill>
                  <a:schemeClr val="tx1"/>
                </a:solidFill>
              </a:rPr>
              <a:t>pozsonyi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evangélikus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líceumban</a:t>
            </a:r>
            <a:r>
              <a:rPr lang="en-US" sz="2000" dirty="0">
                <a:solidFill>
                  <a:schemeClr val="tx1"/>
                </a:solidFill>
              </a:rPr>
              <a:t>, a </a:t>
            </a:r>
            <a:r>
              <a:rPr lang="en-US" sz="2000" dirty="0" err="1">
                <a:solidFill>
                  <a:schemeClr val="tx1"/>
                </a:solidFill>
              </a:rPr>
              <a:t>késmárki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kollégiumban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végül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jogot</a:t>
            </a:r>
            <a:r>
              <a:rPr lang="en-US" sz="2000" dirty="0">
                <a:solidFill>
                  <a:schemeClr val="tx1"/>
                </a:solidFill>
              </a:rPr>
              <a:t> 1823-24-ben </a:t>
            </a:r>
            <a:r>
              <a:rPr lang="en-US" sz="2000" dirty="0" err="1">
                <a:solidFill>
                  <a:schemeClr val="tx1"/>
                </a:solidFill>
              </a:rPr>
              <a:t>ismét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sárospataki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főiskolán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végezte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Zemplén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megyénél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kezdte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hivataloskodását</a:t>
            </a:r>
            <a:r>
              <a:rPr lang="en-US" sz="2000" dirty="0">
                <a:solidFill>
                  <a:schemeClr val="tx1"/>
                </a:solidFill>
              </a:rPr>
              <a:t> mint </a:t>
            </a:r>
            <a:r>
              <a:rPr lang="en-US" sz="2000" dirty="0" err="1">
                <a:solidFill>
                  <a:schemeClr val="tx1"/>
                </a:solidFill>
              </a:rPr>
              <a:t>megyei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ügyész</a:t>
            </a:r>
            <a:r>
              <a:rPr lang="en-US" sz="2000" dirty="0">
                <a:solidFill>
                  <a:schemeClr val="tx1"/>
                </a:solidFill>
              </a:rPr>
              <a:t>; 1804-től 1809-ig </a:t>
            </a:r>
            <a:r>
              <a:rPr lang="en-US" sz="2000" dirty="0" err="1">
                <a:solidFill>
                  <a:schemeClr val="tx1"/>
                </a:solidFill>
              </a:rPr>
              <a:t>alispán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országgyűlési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követ</a:t>
            </a:r>
            <a:r>
              <a:rPr lang="en-US" sz="2000" dirty="0">
                <a:solidFill>
                  <a:schemeClr val="tx1"/>
                </a:solidFill>
              </a:rPr>
              <a:t> volt. 1809-ben </a:t>
            </a:r>
            <a:r>
              <a:rPr lang="en-US" sz="2000" dirty="0" err="1">
                <a:solidFill>
                  <a:schemeClr val="tx1"/>
                </a:solidFill>
              </a:rPr>
              <a:t>Bereg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megye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helytartójává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nevezték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1817-ben Ung </a:t>
            </a:r>
            <a:r>
              <a:rPr lang="en-US" sz="2000" dirty="0" err="1">
                <a:solidFill>
                  <a:schemeClr val="tx1"/>
                </a:solidFill>
              </a:rPr>
              <a:t>megye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főispánja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Tiszáninneni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református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szuperintendenciának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és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sárospataki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főiskolának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főgondnoka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lett</a:t>
            </a:r>
            <a:r>
              <a:rPr lang="en-US" sz="2000" dirty="0">
                <a:solidFill>
                  <a:schemeClr val="tx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67251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263661-ABB3-41EA-AF69-DBC40E17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5122" name="Picture 2" descr="https://upload.wikimedia.org/wikipedia/commons/thumb/a/a1/Kazinczy_G%C3%A1bor_magyar_orsz%C3%A1ggy%C5%B1l%C3%A9si_k%C3%A9pvisel%C5%91.jpg/800px-Kazinczy_G%C3%A1bor_magyar_orsz%C3%A1ggy%C5%B1l%C3%A9si_k%C3%A9pvisel%C5%91.jpg">
            <a:extLst>
              <a:ext uri="{FF2B5EF4-FFF2-40B4-BE49-F238E27FC236}">
                <a16:creationId xmlns:a16="http://schemas.microsoft.com/office/drawing/2014/main" id="{2A61D191-13FE-43D4-B17F-E14A4BC1FAF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778" y="857675"/>
            <a:ext cx="3354286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85F3994-6210-4C5C-8EE2-ABC000866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Kazinczy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Gábor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politikus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sógora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barátja</a:t>
            </a:r>
            <a:r>
              <a:rPr lang="en-US" dirty="0">
                <a:solidFill>
                  <a:schemeClr val="tx1"/>
                </a:solidFill>
              </a:rPr>
              <a:t> volt, </a:t>
            </a:r>
            <a:r>
              <a:rPr lang="en-US" dirty="0" err="1">
                <a:solidFill>
                  <a:schemeClr val="tx1"/>
                </a:solidFill>
              </a:rPr>
              <a:t>akinek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nővérét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Kazinczy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Ottiliát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vette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feleségül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 err="1">
                <a:solidFill>
                  <a:schemeClr val="tx1"/>
                </a:solidFill>
              </a:rPr>
              <a:t>Egy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fia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err="1">
                <a:solidFill>
                  <a:schemeClr val="tx1"/>
                </a:solidFill>
              </a:rPr>
              <a:t>sz</a:t>
            </a:r>
            <a:r>
              <a:rPr lang="hu-HU" dirty="0" err="1">
                <a:solidFill>
                  <a:schemeClr val="tx1"/>
                </a:solidFill>
              </a:rPr>
              <a:t>ületett</a:t>
            </a:r>
            <a:r>
              <a:rPr lang="hu-HU" dirty="0">
                <a:solidFill>
                  <a:schemeClr val="tx1"/>
                </a:solidFill>
              </a:rPr>
              <a:t> Ödön.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Ennek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révén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került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összeköttetésbe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irodalommal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annak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hazai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alakjaival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akiket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gyakran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látott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vendégszerető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asztalánál</a:t>
            </a:r>
            <a:r>
              <a:rPr lang="en-US" dirty="0">
                <a:solidFill>
                  <a:schemeClr val="tx1"/>
                </a:solidFill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80684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426AB4-78F9-45D6-85A6-EF789889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7170" name="Picture 2" descr="Kossuth Lajos – Wikipédia">
            <a:extLst>
              <a:ext uri="{FF2B5EF4-FFF2-40B4-BE49-F238E27FC236}">
                <a16:creationId xmlns:a16="http://schemas.microsoft.com/office/drawing/2014/main" id="{31B6FFC8-7BAD-4DBD-8483-F1881614F0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391" y="857675"/>
            <a:ext cx="3547061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0E5CA8A-927D-4A25-AD04-AEB1BA1C1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Kossuth </a:t>
            </a:r>
            <a:r>
              <a:rPr lang="en-US" dirty="0" err="1">
                <a:solidFill>
                  <a:schemeClr val="tx1"/>
                </a:solidFill>
              </a:rPr>
              <a:t>Lajosnak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 err="1">
                <a:solidFill>
                  <a:schemeClr val="tx1"/>
                </a:solidFill>
              </a:rPr>
              <a:t>fiatal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korában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pártfogója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szükség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esetén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családjának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segítője</a:t>
            </a:r>
            <a:r>
              <a:rPr lang="en-US" dirty="0">
                <a:solidFill>
                  <a:schemeClr val="tx1"/>
                </a:solidFill>
              </a:rPr>
              <a:t> volt,</a:t>
            </a:r>
          </a:p>
          <a:p>
            <a:r>
              <a:rPr lang="en-US" dirty="0">
                <a:solidFill>
                  <a:schemeClr val="tx1"/>
                </a:solidFill>
              </a:rPr>
              <a:t>ő </a:t>
            </a:r>
            <a:r>
              <a:rPr lang="en-US" dirty="0" err="1">
                <a:solidFill>
                  <a:schemeClr val="tx1"/>
                </a:solidFill>
              </a:rPr>
              <a:t>vezette</a:t>
            </a:r>
            <a:r>
              <a:rPr lang="en-US" dirty="0">
                <a:solidFill>
                  <a:schemeClr val="tx1"/>
                </a:solidFill>
              </a:rPr>
              <a:t> be a </a:t>
            </a:r>
            <a:r>
              <a:rPr lang="en-US" dirty="0" err="1">
                <a:solidFill>
                  <a:schemeClr val="tx1"/>
                </a:solidFill>
              </a:rPr>
              <a:t>fényes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tehetségű</a:t>
            </a:r>
            <a:r>
              <a:rPr lang="sk-SK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szegény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sorsú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ifjút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országgyűlési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körökbe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nagybefolyású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tekintélyes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hazafiak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társaságába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24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CA85AC-2330-40A9-BB90-81B62A28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DF96B6C-3807-4E34-BCAB-E9282BF5E3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2" y="857675"/>
            <a:ext cx="3611319" cy="5140669"/>
          </a:xfrm>
          <a:prstGeom prst="rect">
            <a:avLst/>
          </a:prstGeom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F27EF9C-3D11-4B05-83D0-CEB01F683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5720"/>
            <a:endParaRPr lang="en-US" dirty="0"/>
          </a:p>
          <a:p>
            <a:pPr marL="45720"/>
            <a:endParaRPr lang="en-US" dirty="0"/>
          </a:p>
          <a:p>
            <a:pPr marL="45720"/>
            <a:endParaRPr lang="en-US" dirty="0"/>
          </a:p>
          <a:p>
            <a:pPr marL="45720"/>
            <a:r>
              <a:rPr lang="en-US" dirty="0" err="1">
                <a:solidFill>
                  <a:schemeClr val="tx1"/>
                </a:solidFill>
              </a:rPr>
              <a:t>Nejét</a:t>
            </a:r>
            <a:r>
              <a:rPr lang="en-US" dirty="0">
                <a:solidFill>
                  <a:schemeClr val="tx1"/>
                </a:solidFill>
              </a:rPr>
              <a:t> 1883. </a:t>
            </a:r>
            <a:r>
              <a:rPr lang="en-US" dirty="0" err="1">
                <a:solidFill>
                  <a:schemeClr val="tx1"/>
                </a:solidFill>
              </a:rPr>
              <a:t>december</a:t>
            </a:r>
            <a:r>
              <a:rPr lang="en-US" dirty="0">
                <a:solidFill>
                  <a:schemeClr val="tx1"/>
                </a:solidFill>
              </a:rPr>
              <a:t> 5-én </a:t>
            </a:r>
            <a:r>
              <a:rPr lang="en-US" dirty="0" err="1">
                <a:solidFill>
                  <a:schemeClr val="tx1"/>
                </a:solidFill>
              </a:rPr>
              <a:t>elvesztette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Ez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egyetlen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Ödön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fiának</a:t>
            </a:r>
            <a:r>
              <a:rPr lang="en-US" dirty="0">
                <a:solidFill>
                  <a:schemeClr val="tx1"/>
                </a:solidFill>
              </a:rPr>
              <a:t> korai </a:t>
            </a:r>
            <a:r>
              <a:rPr lang="en-US" dirty="0" err="1">
                <a:solidFill>
                  <a:schemeClr val="tx1"/>
                </a:solidFill>
              </a:rPr>
              <a:t>halála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megtörte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sk-SK" dirty="0">
              <a:solidFill>
                <a:schemeClr val="tx1"/>
              </a:solidFill>
            </a:endParaRPr>
          </a:p>
          <a:p>
            <a:pPr marL="45720"/>
            <a:r>
              <a:rPr lang="en-US" dirty="0">
                <a:solidFill>
                  <a:schemeClr val="tx1"/>
                </a:solidFill>
              </a:rPr>
              <a:t>1885. </a:t>
            </a:r>
            <a:r>
              <a:rPr lang="en-US" dirty="0" err="1">
                <a:solidFill>
                  <a:schemeClr val="tx1"/>
                </a:solidFill>
              </a:rPr>
              <a:t>augusztus</a:t>
            </a:r>
            <a:r>
              <a:rPr lang="en-US" dirty="0">
                <a:solidFill>
                  <a:schemeClr val="tx1"/>
                </a:solidFill>
              </a:rPr>
              <a:t> 5-én </a:t>
            </a:r>
            <a:r>
              <a:rPr lang="en-US" dirty="0" err="1">
                <a:solidFill>
                  <a:schemeClr val="tx1"/>
                </a:solidFill>
              </a:rPr>
              <a:t>hunyt</a:t>
            </a:r>
            <a:r>
              <a:rPr lang="en-US" dirty="0">
                <a:solidFill>
                  <a:schemeClr val="tx1"/>
                </a:solidFill>
              </a:rPr>
              <a:t> el a </a:t>
            </a:r>
            <a:r>
              <a:rPr lang="en-US" dirty="0" err="1">
                <a:solidFill>
                  <a:schemeClr val="tx1"/>
                </a:solidFill>
              </a:rPr>
              <a:t>teplitzi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fürdőben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ahol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szívszélütés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okozta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halálát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4572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00672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1020</Words>
  <Application>Microsoft Office PowerPoint</Application>
  <PresentationFormat>Širokouhlá</PresentationFormat>
  <Paragraphs>89</Paragraphs>
  <Slides>24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6" baseType="lpstr">
      <vt:lpstr>Corbel</vt:lpstr>
      <vt:lpstr>Základ</vt:lpstr>
      <vt:lpstr>  Gróf Lónyay Gábor kastélya</vt:lpstr>
      <vt:lpstr>A kezdetek…</vt:lpstr>
      <vt:lpstr>Prezentácia programu PowerPoint</vt:lpstr>
      <vt:lpstr>Prezentácia programu PowerPoint</vt:lpstr>
      <vt:lpstr>Gróf Lónyay Gábor  1805. október 4. - Deregnyő 1885. augusztus 5. - Teplice</vt:lpstr>
      <vt:lpstr>Élete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Köszönöm 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Gróf Lónyay Gábor kastélya</dc:title>
  <dc:creator>Hudáková Valéria</dc:creator>
  <cp:lastModifiedBy>Uzivatel</cp:lastModifiedBy>
  <cp:revision>5</cp:revision>
  <dcterms:created xsi:type="dcterms:W3CDTF">2020-06-28T20:54:01Z</dcterms:created>
  <dcterms:modified xsi:type="dcterms:W3CDTF">2020-06-29T07:56:30Z</dcterms:modified>
</cp:coreProperties>
</file>